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D959A09-3500-4AF8-9F30-7F71FFB774CF}">
  <a:tblStyle styleId="{FD959A09-3500-4AF8-9F30-7F71FFB774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xDAMUY1LQk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5b9b2f4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5b9b2f4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classifiers including some inexpensive DNNs (on the drone)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image-based examples of the early discard filters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explanation of this slide (animation, drop at drone)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point of everything is stored with drone storage (Reachback)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Back-up slides to answer the question of pixel-level preprocesssing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swarm control is not in the scope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94bcc85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94bcc85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code the different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T1 -T4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T5 - activity detection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94bcc85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94bcc85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spent more time explaining these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Cutoff threshold intuition to frame fraction, event recall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one figure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419be84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419be84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explanations of reachback and context-awareness?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of them briefly with a few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these four techniques interplay with each other? -&gt; maybe a backup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short descriptions of each technique (intuitive explanations)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Context-awareness: exploit low-hanging fruit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94bcc851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94bcc851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how much update overhead?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linear SVM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3fb89daae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3fb89daae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regions: move the frontier to lower b/w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 specific event recall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different, easier to understand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Show one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4f3177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4f3177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effects on b/w consumption, result latency, and result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summaries? Or replicate of the summary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fb89daa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fb89daa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3fb89daae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3fb89daae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Washington Post. Hurricane Michael. Oct 10. Location is Mexico Beach Florida.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https://www.youtube.com/watch?v=CxDAMUY1LQk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fb89daae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fb89daae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5b9b2f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5b9b2f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Real-time: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Search and rescue + military. Timing is the key. Racing against the clock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Open the possibility to change the flight path based on analytical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Efficient: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Attention of operators is limited: autonomous drones + analytics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Efficient use of system resources: wireless bandwidth, and processing power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Transition: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Focus on object detection (DNN has made progress)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search-and-rescue mission after a natural disaster, rapid discovery of survivors is the dominant concern even if it involves considerable use of wireless bandwidth.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contrast, stealth may be a crucial requirement of a military mission. This requires wireless transmissions from the drone to be kept to the lowest level that is consistent with the maximum tolerable delay in threat reporting.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storage to preserve captured video at full fidelity can also fit easily into such a drone. For example, a 16 GB flash chip can store over five hours of HD video, using Netflix’s estimate of 3 GB per hour [24]. Finally, as GPS navigation apps on modern smartphones suggest, the sensing and processing capability of even a low-end smartphone today is adequate for basic GPS-based autonomous navigation and flight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Small Drones: just powerful enough to carry a smartphone as payload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Cheap and easy to purchase, operate and maintain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More maneuverable + less prone to interfere with other drone traffic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Likely to receive favorable consideration in flight regulation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Real-Time Video Analytics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Disconnected flight delays the discovery and use of knowledge in the captured data by a substantial amount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fb89daae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fb89daae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utonomous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CV: object tracking, hand detection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fb89daa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fb89daa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 need to explain everything, simple verbal explanations)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to enable such a system is to process everything locally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good estimate of the computation platforms that would be available on drones?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Here are some drone models or chip we found: Intel Aero, and Nvidia Jetson TX2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They have serious compute power onboard. Much more than an Arduino or a rasberry pi. Tradeoff of cooling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put into perspetive on how much of these h/w can run on vision analysis, in particular DNN-based vision, here are some number: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are able to run some simple/shadow DNNs at full frame rate while the most accurate models are too slow or require too much memory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On the other hand, the most recent servers can run these model much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jetson TX2 are running on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numbers are running on CPU. MobileNet numbers uses Intel CV-SDK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run sophsiscated DNN processing on the drone, but not the state-of-art models. Need an offloading approach.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3fb89daa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3fb89daa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realize such a system is to stream all the video to the backend for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mobile network, especially cellular network is highly variable in performance and reliability. Just 10-20 drones each can saturate the uplink capacity.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may need to rely on emergency network (balloon-provided LTE)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Mobile connectivity is highly variable in performance and reliability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stated uplink capacity of a cell in 4G LTE Advanced technology is only 500 Mbps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few swarms of 10-20 drones each can saturate the uplink capacity of a macrocell whose coverage area may be larger than 100 square kilometers in rural 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5b9b2f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5b9b2f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delay between first capture of a video frame in which a particular result (e.g., image of a survivor) is present, and report of its discovery to mission personnel after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Filterfoward: scaling out # of detection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occasional human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each video processing pipeline should only demand occasional human 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Scalability, in terms of maximum number of concurrently operating drones within a 4G LTE cell becomes an important metric.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uplink capactiy of a macrocell whose coverage area may be larger than 100 square kilometers in rural areas.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fb89daa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fb89daa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explanations of reachback and context-awareness?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of them briefly with a few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these four techniques interplay with each other? -&gt; maybe a backup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short descriptions of each technique (intuitive explanations)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Context-awareness: exploit low-hanging fruit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ZXJCN9zrXPM" TargetMode="External"/><Relationship Id="rId4" Type="http://schemas.openxmlformats.org/officeDocument/2006/relationships/hyperlink" Target="https://www.youtube.com/watch?v=c6xQ6iz6wH8" TargetMode="External"/><Relationship Id="rId5" Type="http://schemas.openxmlformats.org/officeDocument/2006/relationships/hyperlink" Target="https://www.youtube.com/watch?v=69ZTNhEjbzs" TargetMode="External"/><Relationship Id="rId6" Type="http://schemas.openxmlformats.org/officeDocument/2006/relationships/hyperlink" Target="https://www.youtube.com/watch?v=VBqURLHSBv8" TargetMode="External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0.gif"/><Relationship Id="rId5" Type="http://schemas.openxmlformats.org/officeDocument/2006/relationships/image" Target="../media/image16.gif"/><Relationship Id="rId6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1258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Bandwidth-efficient Live Video Analytics for Drones via Edge Computing</a:t>
            </a:r>
            <a:endParaRPr sz="48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374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Junjue Wang</a:t>
            </a:r>
            <a:r>
              <a:rPr lang="en" sz="2000"/>
              <a:t>, Ziqiang Feng,</a:t>
            </a:r>
            <a:r>
              <a:rPr lang="en" sz="2000"/>
              <a:t> Zhuo Chen, </a:t>
            </a:r>
            <a:r>
              <a:rPr lang="en" sz="2000"/>
              <a:t>Shilpa George (CMU), Mihir Bala (U Michigan), Padmanabhan Pillai, Shao-Wen Yang (Intel Labs), and Mahadev Satyanarayanan (CMU)</a:t>
            </a:r>
            <a:endParaRPr sz="2000"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200" y="2640450"/>
            <a:ext cx="4576449" cy="24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419800" y="769375"/>
            <a:ext cx="4365900" cy="2502300"/>
          </a:xfrm>
          <a:prstGeom prst="wedgeRectCallout">
            <a:avLst>
              <a:gd fmla="val 38005" name="adj1"/>
              <a:gd fmla="val 5967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type="title"/>
          </p:nvPr>
        </p:nvSpPr>
        <p:spPr>
          <a:xfrm>
            <a:off x="293625" y="6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1 - Early Discard</a:t>
            </a:r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6512650" y="391050"/>
            <a:ext cx="2266200" cy="2427000"/>
            <a:chOff x="6512650" y="391050"/>
            <a:chExt cx="2266200" cy="2427000"/>
          </a:xfrm>
        </p:grpSpPr>
        <p:sp>
          <p:nvSpPr>
            <p:cNvPr id="202" name="Google Shape;202;p22"/>
            <p:cNvSpPr/>
            <p:nvPr/>
          </p:nvSpPr>
          <p:spPr>
            <a:xfrm>
              <a:off x="6512650" y="391050"/>
              <a:ext cx="2266200" cy="2427000"/>
            </a:xfrm>
            <a:prstGeom prst="wedgeRectCallout">
              <a:avLst>
                <a:gd fmla="val 22118" name="adj1"/>
                <a:gd fmla="val 94903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846100" y="643425"/>
              <a:ext cx="1712100" cy="378900"/>
            </a:xfrm>
            <a:prstGeom prst="rect">
              <a:avLst/>
            </a:prstGeom>
            <a:solidFill>
              <a:srgbClr val="C5C5C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Decode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846100" y="1182175"/>
              <a:ext cx="1712100" cy="378900"/>
            </a:xfrm>
            <a:prstGeom prst="rect">
              <a:avLst/>
            </a:prstGeom>
            <a:solidFill>
              <a:srgbClr val="C7F3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Pre-processing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846100" y="1720925"/>
              <a:ext cx="1712100" cy="378900"/>
            </a:xfrm>
            <a:prstGeom prst="rect">
              <a:avLst/>
            </a:prstGeom>
            <a:solidFill>
              <a:srgbClr val="C7F3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State-of-Art DNNs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846100" y="2259675"/>
              <a:ext cx="1712100" cy="378900"/>
            </a:xfrm>
            <a:prstGeom prst="rect">
              <a:avLst/>
            </a:prstGeom>
            <a:solidFill>
              <a:srgbClr val="C7F3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19800" y="1831075"/>
            <a:ext cx="814800" cy="37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Camera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3962375" y="846800"/>
            <a:ext cx="758100" cy="378900"/>
          </a:xfrm>
          <a:prstGeom prst="rect">
            <a:avLst/>
          </a:prstGeom>
          <a:solidFill>
            <a:srgbClr val="C5C5C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Encode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830913" y="844683"/>
            <a:ext cx="16365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2"/>
          <p:cNvGrpSpPr/>
          <p:nvPr/>
        </p:nvGrpSpPr>
        <p:grpSpPr>
          <a:xfrm>
            <a:off x="1698427" y="1243975"/>
            <a:ext cx="2154169" cy="1396325"/>
            <a:chOff x="1775121" y="1320175"/>
            <a:chExt cx="2274729" cy="1396325"/>
          </a:xfrm>
        </p:grpSpPr>
        <p:sp>
          <p:nvSpPr>
            <p:cNvPr id="212" name="Google Shape;212;p22"/>
            <p:cNvSpPr/>
            <p:nvPr/>
          </p:nvSpPr>
          <p:spPr>
            <a:xfrm>
              <a:off x="1783650" y="1388400"/>
              <a:ext cx="2266200" cy="1328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045500" y="1720925"/>
              <a:ext cx="1712100" cy="378900"/>
            </a:xfrm>
            <a:prstGeom prst="rect">
              <a:avLst/>
            </a:prstGeom>
            <a:solidFill>
              <a:srgbClr val="C7F3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MobileNet DNN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2045500" y="2178125"/>
              <a:ext cx="1712100" cy="378900"/>
            </a:xfrm>
            <a:prstGeom prst="rect">
              <a:avLst/>
            </a:prstGeom>
            <a:solidFill>
              <a:srgbClr val="C7F3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AlexNet DNN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1775121" y="1320175"/>
              <a:ext cx="22248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Example Early Discard Filters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6" name="Google Shape;216;p22"/>
          <p:cNvSpPr/>
          <p:nvPr/>
        </p:nvSpPr>
        <p:spPr>
          <a:xfrm>
            <a:off x="1281265" y="1904425"/>
            <a:ext cx="3795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3890250" y="1270525"/>
            <a:ext cx="636000" cy="633900"/>
          </a:xfrm>
          <a:prstGeom prst="bentUpArrow">
            <a:avLst>
              <a:gd fmla="val 17263" name="adj1"/>
              <a:gd fmla="val 22309" name="adj2"/>
              <a:gd fmla="val 23373" name="adj3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419800" y="2805775"/>
            <a:ext cx="1237800" cy="46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Drone Storage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2"/>
          <p:cNvSpPr/>
          <p:nvPr/>
        </p:nvSpPr>
        <p:spPr>
          <a:xfrm rot="5400000">
            <a:off x="610050" y="2401978"/>
            <a:ext cx="4761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729450" y="1318650"/>
            <a:ext cx="201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311700" y="4157650"/>
            <a:ext cx="1600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Videos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T1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T2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T3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T4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4550" y="533400"/>
            <a:ext cx="6097050" cy="4610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 Savings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Early Discard (T1)</a:t>
            </a:r>
            <a:endParaRPr/>
          </a:p>
        </p:txBody>
      </p:sp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90788" l="10715" r="3836" t="0"/>
          <a:stretch/>
        </p:blipFill>
        <p:spPr>
          <a:xfrm>
            <a:off x="4711700" y="542325"/>
            <a:ext cx="4352999" cy="4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675" y="1083700"/>
            <a:ext cx="4353003" cy="287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375" y="2539002"/>
            <a:ext cx="1822624" cy="11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>
            <p:ph type="title"/>
          </p:nvPr>
        </p:nvSpPr>
        <p:spPr>
          <a:xfrm>
            <a:off x="730000" y="1318650"/>
            <a:ext cx="33009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243" name="Google Shape;243;p25"/>
          <p:cNvSpPr txBox="1"/>
          <p:nvPr>
            <p:ph idx="1" type="subTitle"/>
          </p:nvPr>
        </p:nvSpPr>
        <p:spPr>
          <a:xfrm>
            <a:off x="730000" y="1993925"/>
            <a:ext cx="33009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EarlyDiscard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Just-In-Time-Learning (JITL)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Context-Awareness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ReachBack</a:t>
            </a:r>
            <a:endParaRPr/>
          </a:p>
        </p:txBody>
      </p: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350" y="2583600"/>
            <a:ext cx="2131800" cy="1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5684875" y="2950200"/>
            <a:ext cx="16365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4119825" y="334925"/>
            <a:ext cx="1284598" cy="2181025"/>
            <a:chOff x="5495900" y="-21200"/>
            <a:chExt cx="1284598" cy="2181025"/>
          </a:xfrm>
        </p:grpSpPr>
        <p:pic>
          <p:nvPicPr>
            <p:cNvPr id="248" name="Google Shape;248;p25"/>
            <p:cNvPicPr preferRelativeResize="0"/>
            <p:nvPr/>
          </p:nvPicPr>
          <p:blipFill rotWithShape="1">
            <a:blip r:embed="rId5">
              <a:alphaModFix/>
            </a:blip>
            <a:srcRect b="0" l="17351" r="41560" t="0"/>
            <a:stretch/>
          </p:blipFill>
          <p:spPr>
            <a:xfrm>
              <a:off x="5495900" y="401175"/>
              <a:ext cx="1284598" cy="175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5"/>
            <p:cNvSpPr txBox="1"/>
            <p:nvPr/>
          </p:nvSpPr>
          <p:spPr>
            <a:xfrm>
              <a:off x="5495900" y="-212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Has a Car!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sp>
        <p:nvSpPr>
          <p:cNvPr id="250" name="Google Shape;250;p25"/>
          <p:cNvSpPr txBox="1"/>
          <p:nvPr/>
        </p:nvSpPr>
        <p:spPr>
          <a:xfrm>
            <a:off x="5823025" y="3236675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Cloudlet</a:t>
            </a:r>
            <a:endParaRPr/>
          </a:p>
        </p:txBody>
      </p:sp>
      <p:grpSp>
        <p:nvGrpSpPr>
          <p:cNvPr id="251" name="Google Shape;251;p25"/>
          <p:cNvGrpSpPr/>
          <p:nvPr/>
        </p:nvGrpSpPr>
        <p:grpSpPr>
          <a:xfrm>
            <a:off x="5784625" y="567000"/>
            <a:ext cx="1284598" cy="2383200"/>
            <a:chOff x="5495900" y="-21200"/>
            <a:chExt cx="1284598" cy="2383200"/>
          </a:xfrm>
        </p:grpSpPr>
        <p:pic>
          <p:nvPicPr>
            <p:cNvPr id="252" name="Google Shape;252;p25"/>
            <p:cNvPicPr preferRelativeResize="0"/>
            <p:nvPr/>
          </p:nvPicPr>
          <p:blipFill rotWithShape="1">
            <a:blip r:embed="rId5">
              <a:alphaModFix/>
            </a:blip>
            <a:srcRect b="0" l="17351" r="41560" t="0"/>
            <a:stretch/>
          </p:blipFill>
          <p:spPr>
            <a:xfrm>
              <a:off x="5495900" y="603350"/>
              <a:ext cx="1284598" cy="175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5"/>
            <p:cNvSpPr txBox="1"/>
            <p:nvPr/>
          </p:nvSpPr>
          <p:spPr>
            <a:xfrm>
              <a:off x="5495900" y="-212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Interesting!</a:t>
              </a:r>
              <a:r>
                <a:rPr b="1" lang="en">
                  <a:solidFill>
                    <a:srgbClr val="FF0000"/>
                  </a:solidFill>
                </a:rPr>
                <a:t>Has a Car!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254" name="Google Shape;254;p25"/>
          <p:cNvGrpSpPr/>
          <p:nvPr/>
        </p:nvGrpSpPr>
        <p:grpSpPr>
          <a:xfrm>
            <a:off x="7678025" y="186000"/>
            <a:ext cx="1574400" cy="2307000"/>
            <a:chOff x="7678025" y="186000"/>
            <a:chExt cx="1574400" cy="2307000"/>
          </a:xfrm>
        </p:grpSpPr>
        <p:pic>
          <p:nvPicPr>
            <p:cNvPr id="255" name="Google Shape;255;p25"/>
            <p:cNvPicPr preferRelativeResize="0"/>
            <p:nvPr/>
          </p:nvPicPr>
          <p:blipFill rotWithShape="1">
            <a:blip r:embed="rId5">
              <a:alphaModFix/>
            </a:blip>
            <a:srcRect b="0" l="17351" r="41560" t="0"/>
            <a:stretch/>
          </p:blipFill>
          <p:spPr>
            <a:xfrm>
              <a:off x="7689625" y="734350"/>
              <a:ext cx="1284598" cy="175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5"/>
            <p:cNvSpPr txBox="1"/>
            <p:nvPr/>
          </p:nvSpPr>
          <p:spPr>
            <a:xfrm>
              <a:off x="7678025" y="186000"/>
              <a:ext cx="1574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</a:rPr>
                <a:t>Not a Car!</a:t>
              </a:r>
              <a:endParaRPr b="1">
                <a:solidFill>
                  <a:schemeClr val="accent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</a:rPr>
                <a:t>False Positive!</a:t>
              </a:r>
              <a:endParaRPr b="1">
                <a:solidFill>
                  <a:schemeClr val="accent3"/>
                </a:solidFill>
              </a:endParaRPr>
            </a:p>
          </p:txBody>
        </p:sp>
      </p:grpSp>
      <p:grpSp>
        <p:nvGrpSpPr>
          <p:cNvPr id="257" name="Google Shape;257;p25"/>
          <p:cNvGrpSpPr/>
          <p:nvPr/>
        </p:nvGrpSpPr>
        <p:grpSpPr>
          <a:xfrm>
            <a:off x="5119625" y="3540294"/>
            <a:ext cx="2277800" cy="1526956"/>
            <a:chOff x="5119625" y="3540294"/>
            <a:chExt cx="2277800" cy="1526956"/>
          </a:xfrm>
        </p:grpSpPr>
        <p:sp>
          <p:nvSpPr>
            <p:cNvPr id="258" name="Google Shape;258;p25"/>
            <p:cNvSpPr/>
            <p:nvPr/>
          </p:nvSpPr>
          <p:spPr>
            <a:xfrm rot="-10798740">
              <a:off x="5641561" y="3540594"/>
              <a:ext cx="1636800" cy="3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 txBox="1"/>
            <p:nvPr/>
          </p:nvSpPr>
          <p:spPr>
            <a:xfrm>
              <a:off x="5823025" y="3922475"/>
              <a:ext cx="15744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To Drone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</a:rPr>
                <a:t>This is not a car!</a:t>
              </a:r>
              <a:endParaRPr b="1">
                <a:solidFill>
                  <a:schemeClr val="accent3"/>
                </a:solidFill>
              </a:endParaRPr>
            </a:p>
          </p:txBody>
        </p:sp>
        <p:pic>
          <p:nvPicPr>
            <p:cNvPr id="260" name="Google Shape;260;p25"/>
            <p:cNvPicPr preferRelativeResize="0"/>
            <p:nvPr/>
          </p:nvPicPr>
          <p:blipFill rotWithShape="1">
            <a:blip r:embed="rId5">
              <a:alphaModFix/>
            </a:blip>
            <a:srcRect b="0" l="25579" r="58767" t="51634"/>
            <a:stretch/>
          </p:blipFill>
          <p:spPr>
            <a:xfrm>
              <a:off x="5119625" y="3952425"/>
              <a:ext cx="641440" cy="1114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6"/>
          <p:cNvCxnSpPr>
            <a:stCxn id="266" idx="1"/>
          </p:cNvCxnSpPr>
          <p:nvPr/>
        </p:nvCxnSpPr>
        <p:spPr>
          <a:xfrm>
            <a:off x="65062" y="3125056"/>
            <a:ext cx="8906700" cy="23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65062" y="2819356"/>
            <a:ext cx="116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Cloudlet</a:t>
            </a:r>
            <a:endParaRPr b="1"/>
          </a:p>
        </p:txBody>
      </p:sp>
      <p:sp>
        <p:nvSpPr>
          <p:cNvPr id="267" name="Google Shape;267;p26"/>
          <p:cNvSpPr/>
          <p:nvPr/>
        </p:nvSpPr>
        <p:spPr>
          <a:xfrm>
            <a:off x="4292487" y="3712858"/>
            <a:ext cx="1894200" cy="315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 at the Cloudlet</a:t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4292487" y="1847860"/>
            <a:ext cx="1894200" cy="31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EarlyDiscard</a:t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4292487" y="2658884"/>
            <a:ext cx="1894200" cy="315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JITL filter v1</a:t>
            </a:r>
            <a:endParaRPr/>
          </a:p>
        </p:txBody>
      </p:sp>
      <p:grpSp>
        <p:nvGrpSpPr>
          <p:cNvPr id="270" name="Google Shape;270;p26"/>
          <p:cNvGrpSpPr/>
          <p:nvPr/>
        </p:nvGrpSpPr>
        <p:grpSpPr>
          <a:xfrm>
            <a:off x="1887729" y="2160387"/>
            <a:ext cx="1100997" cy="1552471"/>
            <a:chOff x="1887729" y="2160387"/>
            <a:chExt cx="1100997" cy="1552471"/>
          </a:xfrm>
        </p:grpSpPr>
        <p:sp>
          <p:nvSpPr>
            <p:cNvPr id="271" name="Google Shape;271;p26"/>
            <p:cNvSpPr/>
            <p:nvPr/>
          </p:nvSpPr>
          <p:spPr>
            <a:xfrm>
              <a:off x="2077715" y="2160387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grpSp>
          <p:nvGrpSpPr>
            <p:cNvPr id="272" name="Google Shape;272;p26"/>
            <p:cNvGrpSpPr/>
            <p:nvPr/>
          </p:nvGrpSpPr>
          <p:grpSpPr>
            <a:xfrm>
              <a:off x="1887729" y="2163958"/>
              <a:ext cx="1100997" cy="1548900"/>
              <a:chOff x="3030729" y="2163958"/>
              <a:chExt cx="1100997" cy="1548900"/>
            </a:xfrm>
          </p:grpSpPr>
          <p:cxnSp>
            <p:nvCxnSpPr>
              <p:cNvPr id="273" name="Google Shape;273;p26"/>
              <p:cNvCxnSpPr>
                <a:endCxn id="274" idx="0"/>
              </p:cNvCxnSpPr>
              <p:nvPr/>
            </p:nvCxnSpPr>
            <p:spPr>
              <a:xfrm>
                <a:off x="3715665" y="2163958"/>
                <a:ext cx="19200" cy="154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75" name="Google Shape;275;p26"/>
              <p:cNvGrpSpPr/>
              <p:nvPr/>
            </p:nvGrpSpPr>
            <p:grpSpPr>
              <a:xfrm>
                <a:off x="3812631" y="2232726"/>
                <a:ext cx="319095" cy="353369"/>
                <a:chOff x="3812631" y="2232726"/>
                <a:chExt cx="319095" cy="353369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3892026" y="2370995"/>
                  <a:ext cx="239700" cy="215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/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3812631" y="2232726"/>
                  <a:ext cx="239700" cy="215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/>
                </a:p>
              </p:txBody>
            </p:sp>
          </p:grpSp>
          <p:grpSp>
            <p:nvGrpSpPr>
              <p:cNvPr id="278" name="Google Shape;278;p26"/>
              <p:cNvGrpSpPr/>
              <p:nvPr/>
            </p:nvGrpSpPr>
            <p:grpSpPr>
              <a:xfrm>
                <a:off x="3030729" y="2232749"/>
                <a:ext cx="582086" cy="340953"/>
                <a:chOff x="3030729" y="2232749"/>
                <a:chExt cx="582086" cy="340953"/>
              </a:xfrm>
            </p:grpSpPr>
            <p:sp>
              <p:nvSpPr>
                <p:cNvPr id="279" name="Google Shape;279;p26"/>
                <p:cNvSpPr/>
                <p:nvPr/>
              </p:nvSpPr>
              <p:spPr>
                <a:xfrm>
                  <a:off x="3178494" y="2358602"/>
                  <a:ext cx="239700" cy="2151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/>
                </a:p>
              </p:txBody>
            </p:sp>
            <p:sp>
              <p:nvSpPr>
                <p:cNvPr id="280" name="Google Shape;280;p26"/>
                <p:cNvSpPr/>
                <p:nvPr/>
              </p:nvSpPr>
              <p:spPr>
                <a:xfrm>
                  <a:off x="3373115" y="2236587"/>
                  <a:ext cx="239700" cy="2151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/>
                </a:p>
              </p:txBody>
            </p:sp>
            <p:sp>
              <p:nvSpPr>
                <p:cNvPr id="281" name="Google Shape;281;p26"/>
                <p:cNvSpPr/>
                <p:nvPr/>
              </p:nvSpPr>
              <p:spPr>
                <a:xfrm>
                  <a:off x="3030729" y="2232749"/>
                  <a:ext cx="239700" cy="2151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/>
                </a:p>
              </p:txBody>
            </p:sp>
          </p:grpSp>
        </p:grpSp>
      </p:grpSp>
      <p:grpSp>
        <p:nvGrpSpPr>
          <p:cNvPr id="282" name="Google Shape;282;p26"/>
          <p:cNvGrpSpPr/>
          <p:nvPr/>
        </p:nvGrpSpPr>
        <p:grpSpPr>
          <a:xfrm>
            <a:off x="4547242" y="2974784"/>
            <a:ext cx="1087658" cy="735600"/>
            <a:chOff x="3023242" y="2974784"/>
            <a:chExt cx="1087658" cy="735600"/>
          </a:xfrm>
        </p:grpSpPr>
        <p:cxnSp>
          <p:nvCxnSpPr>
            <p:cNvPr id="283" name="Google Shape;283;p26"/>
            <p:cNvCxnSpPr>
              <a:stCxn id="269" idx="2"/>
            </p:cNvCxnSpPr>
            <p:nvPr/>
          </p:nvCxnSpPr>
          <p:spPr>
            <a:xfrm>
              <a:off x="3715587" y="2974784"/>
              <a:ext cx="0" cy="73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84" name="Google Shape;284;p26"/>
            <p:cNvGrpSpPr/>
            <p:nvPr/>
          </p:nvGrpSpPr>
          <p:grpSpPr>
            <a:xfrm>
              <a:off x="3023242" y="3254317"/>
              <a:ext cx="1087658" cy="404801"/>
              <a:chOff x="3023242" y="3254317"/>
              <a:chExt cx="1087658" cy="404801"/>
            </a:xfrm>
          </p:grpSpPr>
          <p:sp>
            <p:nvSpPr>
              <p:cNvPr id="285" name="Google Shape;285;p26"/>
              <p:cNvSpPr/>
              <p:nvPr/>
            </p:nvSpPr>
            <p:spPr>
              <a:xfrm>
                <a:off x="3871201" y="339421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3378715" y="3318165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3178494" y="3444017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3210402" y="3254317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3023242" y="3318165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grpSp>
        <p:nvGrpSpPr>
          <p:cNvPr id="290" name="Google Shape;290;p26"/>
          <p:cNvGrpSpPr/>
          <p:nvPr/>
        </p:nvGrpSpPr>
        <p:grpSpPr>
          <a:xfrm>
            <a:off x="3831191" y="2603485"/>
            <a:ext cx="461296" cy="411949"/>
            <a:chOff x="2383391" y="2679685"/>
            <a:chExt cx="461296" cy="411949"/>
          </a:xfrm>
        </p:grpSpPr>
        <p:cxnSp>
          <p:nvCxnSpPr>
            <p:cNvPr id="291" name="Google Shape;291;p26"/>
            <p:cNvCxnSpPr/>
            <p:nvPr/>
          </p:nvCxnSpPr>
          <p:spPr>
            <a:xfrm flipH="1">
              <a:off x="2403087" y="2816834"/>
              <a:ext cx="441600" cy="27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2" name="Google Shape;292;p26"/>
            <p:cNvSpPr/>
            <p:nvPr/>
          </p:nvSpPr>
          <p:spPr>
            <a:xfrm>
              <a:off x="2383391" y="2679685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3" name="Google Shape;293;p26"/>
          <p:cNvGrpSpPr/>
          <p:nvPr/>
        </p:nvGrpSpPr>
        <p:grpSpPr>
          <a:xfrm>
            <a:off x="4114634" y="4028758"/>
            <a:ext cx="2126100" cy="831102"/>
            <a:chOff x="2590634" y="4028758"/>
            <a:chExt cx="2126100" cy="831102"/>
          </a:xfrm>
        </p:grpSpPr>
        <p:sp>
          <p:nvSpPr>
            <p:cNvPr id="294" name="Google Shape;294;p26"/>
            <p:cNvSpPr/>
            <p:nvPr/>
          </p:nvSpPr>
          <p:spPr>
            <a:xfrm>
              <a:off x="2590634" y="4201060"/>
              <a:ext cx="2126100" cy="658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5" name="Google Shape;295;p26"/>
            <p:cNvCxnSpPr>
              <a:stCxn id="267" idx="2"/>
            </p:cNvCxnSpPr>
            <p:nvPr/>
          </p:nvCxnSpPr>
          <p:spPr>
            <a:xfrm flipH="1">
              <a:off x="3129687" y="4028758"/>
              <a:ext cx="585900" cy="25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6" name="Google Shape;296;p26"/>
            <p:cNvCxnSpPr>
              <a:stCxn id="267" idx="2"/>
            </p:cNvCxnSpPr>
            <p:nvPr/>
          </p:nvCxnSpPr>
          <p:spPr>
            <a:xfrm>
              <a:off x="3715587" y="4028758"/>
              <a:ext cx="544500" cy="28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7" name="Google Shape;297;p26"/>
            <p:cNvSpPr/>
            <p:nvPr/>
          </p:nvSpPr>
          <p:spPr>
            <a:xfrm>
              <a:off x="3094337" y="4403580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894115" y="4529433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926024" y="4339732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738864" y="4403580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104222" y="4425371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02" name="Google Shape;302;p26"/>
          <p:cNvGrpSpPr/>
          <p:nvPr/>
        </p:nvGrpSpPr>
        <p:grpSpPr>
          <a:xfrm>
            <a:off x="5887686" y="2816860"/>
            <a:ext cx="1083300" cy="1713600"/>
            <a:chOff x="4363686" y="2816860"/>
            <a:chExt cx="1083300" cy="1713600"/>
          </a:xfrm>
        </p:grpSpPr>
        <p:cxnSp>
          <p:nvCxnSpPr>
            <p:cNvPr id="303" name="Google Shape;303;p26"/>
            <p:cNvCxnSpPr>
              <a:stCxn id="294" idx="3"/>
              <a:endCxn id="304" idx="1"/>
            </p:cNvCxnSpPr>
            <p:nvPr/>
          </p:nvCxnSpPr>
          <p:spPr>
            <a:xfrm flipH="1" rot="10800000">
              <a:off x="4716734" y="2816860"/>
              <a:ext cx="509400" cy="1713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305" name="Google Shape;305;p26"/>
            <p:cNvSpPr txBox="1"/>
            <p:nvPr/>
          </p:nvSpPr>
          <p:spPr>
            <a:xfrm>
              <a:off x="4363686" y="3113571"/>
              <a:ext cx="10833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U</a:t>
              </a:r>
              <a:r>
                <a:rPr lang="en">
                  <a:solidFill>
                    <a:srgbClr val="FF0000"/>
                  </a:solidFill>
                </a:rPr>
                <a:t>pdate SVM</a:t>
              </a:r>
              <a:endParaRPr>
                <a:solidFill>
                  <a:srgbClr val="FF0000"/>
                </a:solidFill>
              </a:endParaRPr>
            </a:p>
          </p:txBody>
        </p:sp>
      </p:grpSp>
      <p:cxnSp>
        <p:nvCxnSpPr>
          <p:cNvPr id="306" name="Google Shape;306;p26"/>
          <p:cNvCxnSpPr>
            <a:endCxn id="268" idx="0"/>
          </p:cNvCxnSpPr>
          <p:nvPr/>
        </p:nvCxnSpPr>
        <p:spPr>
          <a:xfrm>
            <a:off x="5239587" y="1377460"/>
            <a:ext cx="0" cy="4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6"/>
          <p:cNvSpPr txBox="1"/>
          <p:nvPr/>
        </p:nvSpPr>
        <p:spPr>
          <a:xfrm>
            <a:off x="8244794" y="3116755"/>
            <a:ext cx="677918" cy="45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time</a:t>
            </a:r>
            <a:endParaRPr b="1">
              <a:solidFill>
                <a:srgbClr val="9900FF"/>
              </a:solidFill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6750165" y="1377460"/>
            <a:ext cx="1894200" cy="2651298"/>
            <a:chOff x="5683365" y="1377460"/>
            <a:chExt cx="1894200" cy="2651298"/>
          </a:xfrm>
        </p:grpSpPr>
        <p:sp>
          <p:nvSpPr>
            <p:cNvPr id="309" name="Google Shape;309;p26"/>
            <p:cNvSpPr/>
            <p:nvPr/>
          </p:nvSpPr>
          <p:spPr>
            <a:xfrm>
              <a:off x="5683365" y="3712858"/>
              <a:ext cx="1894200" cy="315900"/>
            </a:xfrm>
            <a:prstGeom prst="rect">
              <a:avLst/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DNN at the Cloudlet</a:t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683365" y="1847860"/>
              <a:ext cx="1894200" cy="3159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EarlyDiscard</a:t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5683365" y="2658884"/>
              <a:ext cx="1894200" cy="315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JITL filter v2</a:t>
              </a:r>
              <a:endParaRPr/>
            </a:p>
          </p:txBody>
        </p:sp>
        <p:cxnSp>
          <p:nvCxnSpPr>
            <p:cNvPr id="311" name="Google Shape;311;p26"/>
            <p:cNvCxnSpPr>
              <a:stCxn id="310" idx="2"/>
              <a:endCxn id="304" idx="0"/>
            </p:cNvCxnSpPr>
            <p:nvPr/>
          </p:nvCxnSpPr>
          <p:spPr>
            <a:xfrm>
              <a:off x="6630465" y="2163760"/>
              <a:ext cx="0" cy="49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26"/>
            <p:cNvCxnSpPr>
              <a:stCxn id="304" idx="2"/>
            </p:cNvCxnSpPr>
            <p:nvPr/>
          </p:nvCxnSpPr>
          <p:spPr>
            <a:xfrm>
              <a:off x="6630465" y="2974784"/>
              <a:ext cx="0" cy="73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26"/>
            <p:cNvCxnSpPr>
              <a:endCxn id="310" idx="0"/>
            </p:cNvCxnSpPr>
            <p:nvPr/>
          </p:nvCxnSpPr>
          <p:spPr>
            <a:xfrm>
              <a:off x="6630465" y="1377460"/>
              <a:ext cx="0" cy="4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4" name="Google Shape;314;p26"/>
          <p:cNvSpPr txBox="1"/>
          <p:nvPr>
            <p:ph type="title"/>
          </p:nvPr>
        </p:nvSpPr>
        <p:spPr>
          <a:xfrm>
            <a:off x="729450" y="-52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2 - Just-In-Time Learning (JITL)</a:t>
            </a:r>
            <a:endParaRPr/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803214" y="613525"/>
            <a:ext cx="1206311" cy="304099"/>
            <a:chOff x="241514" y="1416150"/>
            <a:chExt cx="1206311" cy="304099"/>
          </a:xfrm>
        </p:grpSpPr>
        <p:sp>
          <p:nvSpPr>
            <p:cNvPr id="317" name="Google Shape;317;p26"/>
            <p:cNvSpPr/>
            <p:nvPr/>
          </p:nvSpPr>
          <p:spPr>
            <a:xfrm>
              <a:off x="241514" y="1505149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8" name="Google Shape;318;p26"/>
            <p:cNvSpPr txBox="1"/>
            <p:nvPr/>
          </p:nvSpPr>
          <p:spPr>
            <a:xfrm>
              <a:off x="481225" y="1416150"/>
              <a:ext cx="9666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Positive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9" name="Google Shape;319;p26"/>
          <p:cNvGrpSpPr/>
          <p:nvPr/>
        </p:nvGrpSpPr>
        <p:grpSpPr>
          <a:xfrm>
            <a:off x="2009525" y="613525"/>
            <a:ext cx="1206288" cy="311122"/>
            <a:chOff x="1447825" y="1416150"/>
            <a:chExt cx="1206288" cy="311122"/>
          </a:xfrm>
        </p:grpSpPr>
        <p:sp>
          <p:nvSpPr>
            <p:cNvPr id="320" name="Google Shape;320;p26"/>
            <p:cNvSpPr/>
            <p:nvPr/>
          </p:nvSpPr>
          <p:spPr>
            <a:xfrm>
              <a:off x="1447825" y="1512172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1" name="Google Shape;321;p26"/>
            <p:cNvSpPr txBox="1"/>
            <p:nvPr/>
          </p:nvSpPr>
          <p:spPr>
            <a:xfrm>
              <a:off x="1687513" y="1416150"/>
              <a:ext cx="966600" cy="2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Negative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2" name="Google Shape;322;p26"/>
          <p:cNvGrpSpPr/>
          <p:nvPr/>
        </p:nvGrpSpPr>
        <p:grpSpPr>
          <a:xfrm>
            <a:off x="861850" y="1753774"/>
            <a:ext cx="763637" cy="712536"/>
            <a:chOff x="2081050" y="1753774"/>
            <a:chExt cx="763637" cy="712536"/>
          </a:xfrm>
        </p:grpSpPr>
        <p:cxnSp>
          <p:nvCxnSpPr>
            <p:cNvPr id="323" name="Google Shape;323;p26"/>
            <p:cNvCxnSpPr/>
            <p:nvPr/>
          </p:nvCxnSpPr>
          <p:spPr>
            <a:xfrm flipH="1">
              <a:off x="2305587" y="2005810"/>
              <a:ext cx="539100" cy="46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24" name="Google Shape;324;p26"/>
            <p:cNvGrpSpPr/>
            <p:nvPr/>
          </p:nvGrpSpPr>
          <p:grpSpPr>
            <a:xfrm>
              <a:off x="2081050" y="1753774"/>
              <a:ext cx="631170" cy="530957"/>
              <a:chOff x="2004850" y="1753774"/>
              <a:chExt cx="631170" cy="530957"/>
            </a:xfrm>
          </p:grpSpPr>
          <p:sp>
            <p:nvSpPr>
              <p:cNvPr id="325" name="Google Shape;325;p26"/>
              <p:cNvSpPr/>
              <p:nvPr/>
            </p:nvSpPr>
            <p:spPr>
              <a:xfrm>
                <a:off x="2281857" y="1948659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2132064" y="2069631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2004850" y="1948659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2396320" y="17537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2132064" y="175377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grpSp>
        <p:nvGrpSpPr>
          <p:cNvPr id="330" name="Google Shape;330;p26"/>
          <p:cNvGrpSpPr/>
          <p:nvPr/>
        </p:nvGrpSpPr>
        <p:grpSpPr>
          <a:xfrm>
            <a:off x="5309257" y="1151984"/>
            <a:ext cx="970558" cy="596100"/>
            <a:chOff x="2718457" y="1151984"/>
            <a:chExt cx="970558" cy="596100"/>
          </a:xfrm>
        </p:grpSpPr>
        <p:sp>
          <p:nvSpPr>
            <p:cNvPr id="331" name="Google Shape;331;p26"/>
            <p:cNvSpPr/>
            <p:nvPr/>
          </p:nvSpPr>
          <p:spPr>
            <a:xfrm>
              <a:off x="3254694" y="1368002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3449315" y="1245987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286602" y="1178301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106929" y="1394549"/>
              <a:ext cx="239700" cy="2151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023257" y="11519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894114" y="127967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870857" y="13805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947057" y="14567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099457" y="15329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794657" y="11519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718457" y="130438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4" name="Google Shape;274;p26"/>
          <p:cNvSpPr/>
          <p:nvPr/>
        </p:nvSpPr>
        <p:spPr>
          <a:xfrm>
            <a:off x="1644765" y="3712858"/>
            <a:ext cx="1894200" cy="315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 at the Cloudlet</a:t>
            </a: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1644765" y="1847860"/>
            <a:ext cx="1894200" cy="31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EarlyDiscard</a:t>
            </a:r>
            <a:endParaRPr/>
          </a:p>
        </p:txBody>
      </p:sp>
      <p:grpSp>
        <p:nvGrpSpPr>
          <p:cNvPr id="343" name="Google Shape;343;p26"/>
          <p:cNvGrpSpPr/>
          <p:nvPr/>
        </p:nvGrpSpPr>
        <p:grpSpPr>
          <a:xfrm>
            <a:off x="2591865" y="1228184"/>
            <a:ext cx="1020950" cy="619676"/>
            <a:chOff x="2591865" y="1228184"/>
            <a:chExt cx="1020950" cy="619676"/>
          </a:xfrm>
        </p:grpSpPr>
        <p:cxnSp>
          <p:nvCxnSpPr>
            <p:cNvPr id="344" name="Google Shape;344;p26"/>
            <p:cNvCxnSpPr>
              <a:endCxn id="342" idx="0"/>
            </p:cNvCxnSpPr>
            <p:nvPr/>
          </p:nvCxnSpPr>
          <p:spPr>
            <a:xfrm>
              <a:off x="2591865" y="1377460"/>
              <a:ext cx="0" cy="4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45" name="Google Shape;345;p26"/>
            <p:cNvGrpSpPr/>
            <p:nvPr/>
          </p:nvGrpSpPr>
          <p:grpSpPr>
            <a:xfrm>
              <a:off x="2642257" y="1228184"/>
              <a:ext cx="970558" cy="596100"/>
              <a:chOff x="2718457" y="1151984"/>
              <a:chExt cx="970558" cy="596100"/>
            </a:xfrm>
          </p:grpSpPr>
          <p:sp>
            <p:nvSpPr>
              <p:cNvPr id="346" name="Google Shape;346;p26"/>
              <p:cNvSpPr/>
              <p:nvPr/>
            </p:nvSpPr>
            <p:spPr>
              <a:xfrm>
                <a:off x="3254694" y="1368002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3449315" y="1245987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3286602" y="1178301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3106929" y="1394549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3023257" y="11519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2894114" y="127967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2870857" y="13805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2947057" y="14567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3099457" y="15329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2794657" y="11519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2718457" y="13043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grpSp>
        <p:nvGrpSpPr>
          <p:cNvPr id="357" name="Google Shape;357;p26"/>
          <p:cNvGrpSpPr/>
          <p:nvPr/>
        </p:nvGrpSpPr>
        <p:grpSpPr>
          <a:xfrm>
            <a:off x="3354950" y="2816834"/>
            <a:ext cx="1083300" cy="1676205"/>
            <a:chOff x="4488786" y="1831873"/>
            <a:chExt cx="1083300" cy="1607100"/>
          </a:xfrm>
        </p:grpSpPr>
        <p:cxnSp>
          <p:nvCxnSpPr>
            <p:cNvPr id="358" name="Google Shape;358;p26"/>
            <p:cNvCxnSpPr>
              <a:endCxn id="269" idx="1"/>
            </p:cNvCxnSpPr>
            <p:nvPr/>
          </p:nvCxnSpPr>
          <p:spPr>
            <a:xfrm flipH="1" rot="10800000">
              <a:off x="4634323" y="1831873"/>
              <a:ext cx="792000" cy="1607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359" name="Google Shape;359;p26"/>
            <p:cNvSpPr txBox="1"/>
            <p:nvPr/>
          </p:nvSpPr>
          <p:spPr>
            <a:xfrm>
              <a:off x="4488786" y="2126368"/>
              <a:ext cx="10833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Update SVM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60" name="Google Shape;360;p26"/>
          <p:cNvGrpSpPr/>
          <p:nvPr/>
        </p:nvGrpSpPr>
        <p:grpSpPr>
          <a:xfrm>
            <a:off x="4554729" y="2163760"/>
            <a:ext cx="1100997" cy="495000"/>
            <a:chOff x="4554729" y="2163760"/>
            <a:chExt cx="1100997" cy="495000"/>
          </a:xfrm>
        </p:grpSpPr>
        <p:cxnSp>
          <p:nvCxnSpPr>
            <p:cNvPr id="361" name="Google Shape;361;p26"/>
            <p:cNvCxnSpPr>
              <a:stCxn id="268" idx="2"/>
              <a:endCxn id="269" idx="0"/>
            </p:cNvCxnSpPr>
            <p:nvPr/>
          </p:nvCxnSpPr>
          <p:spPr>
            <a:xfrm>
              <a:off x="5239587" y="2163760"/>
              <a:ext cx="0" cy="49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62" name="Google Shape;362;p26"/>
            <p:cNvGrpSpPr/>
            <p:nvPr/>
          </p:nvGrpSpPr>
          <p:grpSpPr>
            <a:xfrm>
              <a:off x="4554729" y="2168901"/>
              <a:ext cx="1100997" cy="417194"/>
              <a:chOff x="4554729" y="2168901"/>
              <a:chExt cx="1100997" cy="417194"/>
            </a:xfrm>
          </p:grpSpPr>
          <p:sp>
            <p:nvSpPr>
              <p:cNvPr id="363" name="Google Shape;363;p26"/>
              <p:cNvSpPr/>
              <p:nvPr/>
            </p:nvSpPr>
            <p:spPr>
              <a:xfrm>
                <a:off x="5416026" y="2370995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5336631" y="2232726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4702494" y="2358602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4897115" y="2236587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4734402" y="2168901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4554729" y="2232749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  <p:grpSp>
        <p:nvGrpSpPr>
          <p:cNvPr id="369" name="Google Shape;369;p26"/>
          <p:cNvGrpSpPr/>
          <p:nvPr/>
        </p:nvGrpSpPr>
        <p:grpSpPr>
          <a:xfrm>
            <a:off x="1371434" y="4028758"/>
            <a:ext cx="2126100" cy="831102"/>
            <a:chOff x="1371434" y="4028758"/>
            <a:chExt cx="2126100" cy="831102"/>
          </a:xfrm>
        </p:grpSpPr>
        <p:grpSp>
          <p:nvGrpSpPr>
            <p:cNvPr id="370" name="Google Shape;370;p26"/>
            <p:cNvGrpSpPr/>
            <p:nvPr/>
          </p:nvGrpSpPr>
          <p:grpSpPr>
            <a:xfrm>
              <a:off x="1371434" y="4028758"/>
              <a:ext cx="2126100" cy="831102"/>
              <a:chOff x="2590634" y="4028758"/>
              <a:chExt cx="2126100" cy="831102"/>
            </a:xfrm>
          </p:grpSpPr>
          <p:sp>
            <p:nvSpPr>
              <p:cNvPr id="371" name="Google Shape;371;p26"/>
              <p:cNvSpPr/>
              <p:nvPr/>
            </p:nvSpPr>
            <p:spPr>
              <a:xfrm>
                <a:off x="2590634" y="4201060"/>
                <a:ext cx="2126100" cy="658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2" name="Google Shape;372;p26"/>
              <p:cNvCxnSpPr/>
              <p:nvPr/>
            </p:nvCxnSpPr>
            <p:spPr>
              <a:xfrm flipH="1">
                <a:off x="3205887" y="4028758"/>
                <a:ext cx="585900" cy="25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73" name="Google Shape;373;p26"/>
              <p:cNvCxnSpPr/>
              <p:nvPr/>
            </p:nvCxnSpPr>
            <p:spPr>
              <a:xfrm>
                <a:off x="3791787" y="4028758"/>
                <a:ext cx="544500" cy="28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74" name="Google Shape;374;p26"/>
              <p:cNvSpPr/>
              <p:nvPr/>
            </p:nvSpPr>
            <p:spPr>
              <a:xfrm>
                <a:off x="3094337" y="4403580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2894115" y="4529433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2926024" y="4339732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2738864" y="4403580"/>
                <a:ext cx="239700" cy="2151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4104222" y="4425371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379" name="Google Shape;379;p26"/>
            <p:cNvSpPr/>
            <p:nvPr/>
          </p:nvSpPr>
          <p:spPr>
            <a:xfrm>
              <a:off x="2741664" y="4496974"/>
              <a:ext cx="239700" cy="215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0" name="Google Shape;380;p26"/>
          <p:cNvGrpSpPr/>
          <p:nvPr/>
        </p:nvGrpSpPr>
        <p:grpSpPr>
          <a:xfrm>
            <a:off x="3605050" y="1753774"/>
            <a:ext cx="687437" cy="712536"/>
            <a:chOff x="2081050" y="1753774"/>
            <a:chExt cx="687437" cy="712536"/>
          </a:xfrm>
        </p:grpSpPr>
        <p:cxnSp>
          <p:nvCxnSpPr>
            <p:cNvPr id="381" name="Google Shape;381;p26"/>
            <p:cNvCxnSpPr>
              <a:stCxn id="268" idx="1"/>
            </p:cNvCxnSpPr>
            <p:nvPr/>
          </p:nvCxnSpPr>
          <p:spPr>
            <a:xfrm flipH="1">
              <a:off x="2305587" y="2005810"/>
              <a:ext cx="462900" cy="46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82" name="Google Shape;382;p26"/>
            <p:cNvGrpSpPr/>
            <p:nvPr/>
          </p:nvGrpSpPr>
          <p:grpSpPr>
            <a:xfrm>
              <a:off x="2081050" y="1753774"/>
              <a:ext cx="583420" cy="530957"/>
              <a:chOff x="2004850" y="1753774"/>
              <a:chExt cx="583420" cy="530957"/>
            </a:xfrm>
          </p:grpSpPr>
          <p:sp>
            <p:nvSpPr>
              <p:cNvPr id="383" name="Google Shape;383;p26"/>
              <p:cNvSpPr/>
              <p:nvPr/>
            </p:nvSpPr>
            <p:spPr>
              <a:xfrm>
                <a:off x="2281857" y="1948659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2132064" y="2069631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2004850" y="1948659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2348570" y="175378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2132064" y="1753774"/>
                <a:ext cx="239700" cy="2151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75" y="589175"/>
            <a:ext cx="3831627" cy="12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JITL Fraction of Frames under Different Event Recall (T3)</a:t>
            </a:r>
            <a:endParaRPr/>
          </a:p>
        </p:txBody>
      </p:sp>
      <p:sp>
        <p:nvSpPr>
          <p:cNvPr id="394" name="Google Shape;39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574" y="1690425"/>
            <a:ext cx="3947223" cy="28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 the Paper</a:t>
            </a:r>
            <a:endParaRPr/>
          </a:p>
        </p:txBody>
      </p:sp>
      <p:sp>
        <p:nvSpPr>
          <p:cNvPr id="401" name="Google Shape;401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 txBox="1"/>
          <p:nvPr>
            <p:ph idx="2" type="body"/>
          </p:nvPr>
        </p:nvSpPr>
        <p:spPr>
          <a:xfrm>
            <a:off x="5021825" y="1318650"/>
            <a:ext cx="3969900" cy="30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DNN-based Vision Processing Time on multiple drone platforms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Four techniques to reduce bandwidth consumption, including Reachback and Context-Awareness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Detailed Evaluation of these techniques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Discussion on how to combine these techniques together to build an adaptive mission-specific computer vision pipeline</a:t>
            </a:r>
            <a:endParaRPr sz="1500"/>
          </a:p>
        </p:txBody>
      </p:sp>
      <p:sp>
        <p:nvSpPr>
          <p:cNvPr id="403" name="Google Shape;4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Questions?</a:t>
            </a:r>
            <a:endParaRPr/>
          </a:p>
        </p:txBody>
      </p:sp>
      <p:sp>
        <p:nvSpPr>
          <p:cNvPr id="409" name="Google Shape;409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0543">
            <a:off x="3425256" y="41714"/>
            <a:ext cx="1059988" cy="153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-139075" y="582175"/>
            <a:ext cx="9229200" cy="4635900"/>
          </a:xfrm>
          <a:prstGeom prst="ellipse">
            <a:avLst/>
          </a:prstGeom>
          <a:solidFill>
            <a:srgbClr val="289708">
              <a:alpha val="4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0" y="1916500"/>
            <a:ext cx="9144000" cy="3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225" y="438065"/>
            <a:ext cx="1822625" cy="1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850" y="185919"/>
            <a:ext cx="1822626" cy="1366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626750" y="2150553"/>
            <a:ext cx="7711900" cy="2549500"/>
            <a:chOff x="626750" y="2150553"/>
            <a:chExt cx="7711900" cy="2549500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96250" y="38576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1525" y="21505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78700" y="38576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6750" y="21505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5250" y="38576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03725" y="2150553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Key technical challenge is </a:t>
            </a:r>
            <a:r>
              <a:rPr lang="en" sz="2200">
                <a:solidFill>
                  <a:srgbClr val="000000"/>
                </a:solidFill>
              </a:rPr>
              <a:t>how to enable </a:t>
            </a:r>
            <a:r>
              <a:rPr lang="en" sz="2200">
                <a:solidFill>
                  <a:srgbClr val="0000FF"/>
                </a:solidFill>
              </a:rPr>
              <a:t>efficient</a:t>
            </a:r>
            <a:r>
              <a:rPr lang="en" sz="2200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FF0000"/>
                </a:solidFill>
              </a:rPr>
              <a:t>live video</a:t>
            </a:r>
            <a:r>
              <a:rPr lang="en" sz="2200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FF0000"/>
                </a:solidFill>
              </a:rPr>
              <a:t>analytics</a:t>
            </a:r>
            <a:r>
              <a:rPr lang="en" sz="2200">
                <a:solidFill>
                  <a:srgbClr val="000000"/>
                </a:solidFill>
              </a:rPr>
              <a:t> for drones.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375" y="1135550"/>
            <a:ext cx="4529601" cy="24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2583125" y="2078875"/>
            <a:ext cx="184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$499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300g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31 mph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Autonomous (By hacking)</a:t>
            </a:r>
            <a:endParaRPr/>
          </a:p>
        </p:txBody>
      </p:sp>
      <p:sp>
        <p:nvSpPr>
          <p:cNvPr id="127" name="Google Shape;127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50" y="2085675"/>
            <a:ext cx="1757426" cy="11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412" y="454475"/>
            <a:ext cx="3354812" cy="1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600" y="1732138"/>
            <a:ext cx="3340425" cy="1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604" y="3257299"/>
            <a:ext cx="4486396" cy="1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30000" y="1318650"/>
            <a:ext cx="33009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30000" y="1977100"/>
            <a:ext cx="33009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Processing capability</a:t>
            </a:r>
            <a:endParaRPr/>
          </a:p>
        </p:txBody>
      </p:sp>
      <p:graphicFrame>
        <p:nvGraphicFramePr>
          <p:cNvPr id="139" name="Google Shape;139;p18"/>
          <p:cNvGraphicFramePr/>
          <p:nvPr/>
        </p:nvGraphicFramePr>
        <p:xfrm>
          <a:off x="3719225" y="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175300"/>
                <a:gridCol w="1151800"/>
                <a:gridCol w="14198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Intel Aero Drone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Nvidia Jetson TX2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" name="Google Shape;140;p18"/>
          <p:cNvGraphicFramePr/>
          <p:nvPr/>
        </p:nvGraphicFramePr>
        <p:xfrm>
          <a:off x="3719225" y="125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175300"/>
                <a:gridCol w="1151800"/>
                <a:gridCol w="14198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Specs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4-core 1.7 GHz Intel Atom, 4GB RAM, Gen 9 Graphics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6-core 2.0 GHz ARM Cores, 8GB Mem, NVIDIA Pascal 256 CUDA cores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" name="Google Shape;141;p18"/>
          <p:cNvGraphicFramePr/>
          <p:nvPr/>
        </p:nvGraphicFramePr>
        <p:xfrm>
          <a:off x="3719225" y="24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175300"/>
                <a:gridCol w="1151800"/>
                <a:gridCol w="141982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Image Classification (MobileNet)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±1 ms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 ±0 ms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Google Shape;142;p18"/>
          <p:cNvGraphicFramePr/>
          <p:nvPr/>
        </p:nvGraphicFramePr>
        <p:xfrm>
          <a:off x="9514200" y="208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175300"/>
                <a:gridCol w="1151800"/>
                <a:gridCol w="1419825"/>
              </a:tblGrid>
              <a:tr h="437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Object Detection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(SSD-InceptionV2)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860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±27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285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±7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" name="Google Shape;143;p18"/>
          <p:cNvGraphicFramePr/>
          <p:nvPr/>
        </p:nvGraphicFramePr>
        <p:xfrm>
          <a:off x="3719225" y="32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175300"/>
                <a:gridCol w="1151800"/>
                <a:gridCol w="14198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Object Detection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(FasterRCNN-ResNet)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13340 </a:t>
                      </a:r>
                      <a:r>
                        <a:rPr lang="en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±59 ms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Out of Memory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75" y="1259301"/>
            <a:ext cx="2637849" cy="1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124" y="1391425"/>
            <a:ext cx="2637850" cy="14837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p18"/>
          <p:cNvGraphicFramePr/>
          <p:nvPr/>
        </p:nvGraphicFramePr>
        <p:xfrm>
          <a:off x="7466150" y="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{FD959A09-3500-4AF8-9F30-7F71FFB774CF}</a:tableStyleId>
              </a:tblPr>
              <a:tblGrid>
                <a:gridCol w="1605875"/>
              </a:tblGrid>
              <a:tr h="582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Rack Server (ms)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2x 36-core 2.3 GHz Xeon Processors, 128GB Mem, NVIDIA Tesla K40 (2880 CUDA cores)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</a:t>
                      </a: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±0 ms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438 ±5 ms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30000" y="1318650"/>
            <a:ext cx="33009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730000" y="1977100"/>
            <a:ext cx="33009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Processing capability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Wireless bandwidth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25" y="990700"/>
            <a:ext cx="5374150" cy="28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571125" y="3418050"/>
            <a:ext cx="27390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b="1" lang="en" sz="1200">
                <a:solidFill>
                  <a:schemeClr val="accent3"/>
                </a:solidFill>
              </a:rPr>
              <a:t>LTE Advance Peak Uplink b/w 500 Mbps per cell</a:t>
            </a:r>
            <a:endParaRPr b="1"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b="1" lang="en" sz="1200">
                <a:solidFill>
                  <a:schemeClr val="accent3"/>
                </a:solidFill>
              </a:rPr>
              <a:t>Balloon-provided LTE 10Mbps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312650" y="699025"/>
            <a:ext cx="15861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10 </a:t>
            </a:r>
            <a:r>
              <a:rPr b="1" lang="en" sz="1200">
                <a:solidFill>
                  <a:schemeClr val="accent3"/>
                </a:solidFill>
              </a:rPr>
              <a:t>Mbps needed for drone-encoded HD video at 25 FPS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Goals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>
                <a:solidFill>
                  <a:srgbClr val="FF0000"/>
                </a:solidFill>
              </a:rPr>
              <a:t>adaptive computer vision pipeline</a:t>
            </a:r>
            <a:r>
              <a:rPr lang="en" sz="2600"/>
              <a:t> for small drones that leverages </a:t>
            </a:r>
            <a:r>
              <a:rPr lang="en" sz="2600">
                <a:solidFill>
                  <a:srgbClr val="FF0000"/>
                </a:solidFill>
              </a:rPr>
              <a:t>edge computing</a:t>
            </a:r>
            <a:r>
              <a:rPr lang="en" sz="2600"/>
              <a:t> and enables </a:t>
            </a:r>
            <a:r>
              <a:rPr lang="en" sz="2600">
                <a:solidFill>
                  <a:srgbClr val="FF0000"/>
                </a:solidFill>
              </a:rPr>
              <a:t>dynamic, mission-specific</a:t>
            </a:r>
            <a:r>
              <a:rPr lang="en" sz="2600"/>
              <a:t> optimizations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Proposed and evaluated 4 techniques for such a pipeline</a:t>
            </a:r>
            <a:endParaRPr sz="2600"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30000" y="1318650"/>
            <a:ext cx="33009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730000" y="1993925"/>
            <a:ext cx="33009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EarlyDiscard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Just-In-Time-Learning (JITL)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Context-Awareness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ReachBack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17656" r="30519" t="0"/>
          <a:stretch/>
        </p:blipFill>
        <p:spPr>
          <a:xfrm>
            <a:off x="3776825" y="826400"/>
            <a:ext cx="1284599" cy="1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4630" l="30063" r="24142" t="10400"/>
          <a:stretch/>
        </p:blipFill>
        <p:spPr>
          <a:xfrm>
            <a:off x="3776813" y="3089950"/>
            <a:ext cx="1280160" cy="130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700" y="2063450"/>
            <a:ext cx="2131800" cy="1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7337800" y="2374950"/>
            <a:ext cx="16365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7503175" y="2724775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Cloudlet</a:t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6551175" y="3331700"/>
            <a:ext cx="312000" cy="1097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6936500" y="3397475"/>
            <a:ext cx="86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Locally Only</a:t>
            </a:r>
            <a:endParaRPr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5758025" y="661400"/>
            <a:ext cx="1284599" cy="1701100"/>
            <a:chOff x="5758025" y="661400"/>
            <a:chExt cx="1284599" cy="1701100"/>
          </a:xfrm>
        </p:grpSpPr>
        <p:pic>
          <p:nvPicPr>
            <p:cNvPr id="180" name="Google Shape;180;p21"/>
            <p:cNvPicPr preferRelativeResize="0"/>
            <p:nvPr/>
          </p:nvPicPr>
          <p:blipFill rotWithShape="1">
            <a:blip r:embed="rId3">
              <a:alphaModFix/>
            </a:blip>
            <a:srcRect b="0" l="17656" r="30519" t="0"/>
            <a:stretch/>
          </p:blipFill>
          <p:spPr>
            <a:xfrm>
              <a:off x="5758025" y="1055000"/>
              <a:ext cx="1284599" cy="130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1"/>
            <p:cNvSpPr txBox="1"/>
            <p:nvPr/>
          </p:nvSpPr>
          <p:spPr>
            <a:xfrm>
              <a:off x="5796425" y="6614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Has a Car!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82" name="Google Shape;182;p21"/>
          <p:cNvGrpSpPr/>
          <p:nvPr/>
        </p:nvGrpSpPr>
        <p:grpSpPr>
          <a:xfrm>
            <a:off x="7606525" y="429950"/>
            <a:ext cx="1284599" cy="1853500"/>
            <a:chOff x="7815425" y="128000"/>
            <a:chExt cx="1284599" cy="1853500"/>
          </a:xfrm>
        </p:grpSpPr>
        <p:pic>
          <p:nvPicPr>
            <p:cNvPr id="183" name="Google Shape;183;p21"/>
            <p:cNvPicPr preferRelativeResize="0"/>
            <p:nvPr/>
          </p:nvPicPr>
          <p:blipFill rotWithShape="1">
            <a:blip r:embed="rId3">
              <a:alphaModFix/>
            </a:blip>
            <a:srcRect b="0" l="17656" r="30519" t="0"/>
            <a:stretch/>
          </p:blipFill>
          <p:spPr>
            <a:xfrm>
              <a:off x="7815425" y="674000"/>
              <a:ext cx="1284599" cy="130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1"/>
            <p:cNvSpPr txBox="1"/>
            <p:nvPr/>
          </p:nvSpPr>
          <p:spPr>
            <a:xfrm>
              <a:off x="7853825" y="1280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Interesting!</a:t>
              </a:r>
              <a:endParaRPr b="1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Has a Car!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5224613" y="2337800"/>
            <a:ext cx="1280160" cy="1678744"/>
            <a:chOff x="5758013" y="356600"/>
            <a:chExt cx="1280160" cy="1678744"/>
          </a:xfrm>
        </p:grpSpPr>
        <p:pic>
          <p:nvPicPr>
            <p:cNvPr id="186" name="Google Shape;186;p21"/>
            <p:cNvPicPr preferRelativeResize="0"/>
            <p:nvPr/>
          </p:nvPicPr>
          <p:blipFill rotWithShape="1">
            <a:blip r:embed="rId4">
              <a:alphaModFix/>
            </a:blip>
            <a:srcRect b="4630" l="30063" r="24142" t="10400"/>
            <a:stretch/>
          </p:blipFill>
          <p:spPr>
            <a:xfrm>
              <a:off x="5758013" y="727750"/>
              <a:ext cx="1280160" cy="1307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1"/>
            <p:cNvSpPr txBox="1"/>
            <p:nvPr/>
          </p:nvSpPr>
          <p:spPr>
            <a:xfrm>
              <a:off x="5796425" y="3566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Boring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88" name="Google Shape;188;p21"/>
          <p:cNvGrpSpPr/>
          <p:nvPr/>
        </p:nvGrpSpPr>
        <p:grpSpPr>
          <a:xfrm>
            <a:off x="5300813" y="3861800"/>
            <a:ext cx="1280160" cy="1678744"/>
            <a:chOff x="5758013" y="356600"/>
            <a:chExt cx="1280160" cy="1678744"/>
          </a:xfrm>
        </p:grpSpPr>
        <p:pic>
          <p:nvPicPr>
            <p:cNvPr id="189" name="Google Shape;189;p21"/>
            <p:cNvPicPr preferRelativeResize="0"/>
            <p:nvPr/>
          </p:nvPicPr>
          <p:blipFill rotWithShape="1">
            <a:blip r:embed="rId4">
              <a:alphaModFix/>
            </a:blip>
            <a:srcRect b="4630" l="30063" r="24142" t="10400"/>
            <a:stretch/>
          </p:blipFill>
          <p:spPr>
            <a:xfrm>
              <a:off x="5758013" y="727750"/>
              <a:ext cx="1280160" cy="1307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1"/>
            <p:cNvSpPr txBox="1"/>
            <p:nvPr/>
          </p:nvSpPr>
          <p:spPr>
            <a:xfrm>
              <a:off x="5796425" y="3566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Boring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5300825" y="3023600"/>
            <a:ext cx="1284599" cy="1701100"/>
            <a:chOff x="5758025" y="661400"/>
            <a:chExt cx="1284599" cy="1701100"/>
          </a:xfrm>
        </p:grpSpPr>
        <p:pic>
          <p:nvPicPr>
            <p:cNvPr id="192" name="Google Shape;192;p21"/>
            <p:cNvPicPr preferRelativeResize="0"/>
            <p:nvPr/>
          </p:nvPicPr>
          <p:blipFill rotWithShape="1">
            <a:blip r:embed="rId3">
              <a:alphaModFix/>
            </a:blip>
            <a:srcRect b="0" l="17656" r="30519" t="0"/>
            <a:stretch/>
          </p:blipFill>
          <p:spPr>
            <a:xfrm>
              <a:off x="5758025" y="1055000"/>
              <a:ext cx="1284599" cy="130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1"/>
            <p:cNvSpPr txBox="1"/>
            <p:nvPr/>
          </p:nvSpPr>
          <p:spPr>
            <a:xfrm>
              <a:off x="5796425" y="661400"/>
              <a:ext cx="1207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Has a Car!</a:t>
              </a:r>
              <a:endParaRPr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